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87" r:id="rId4"/>
    <p:sldId id="295" r:id="rId5"/>
    <p:sldId id="296" r:id="rId6"/>
    <p:sldId id="300" r:id="rId7"/>
    <p:sldId id="301" r:id="rId8"/>
    <p:sldId id="289" r:id="rId9"/>
    <p:sldId id="302" r:id="rId10"/>
    <p:sldId id="298" r:id="rId11"/>
    <p:sldId id="303" r:id="rId12"/>
    <p:sldId id="299" r:id="rId13"/>
    <p:sldId id="304" r:id="rId14"/>
  </p:sldIdLst>
  <p:sldSz cx="9144000" cy="6858000" type="screen4x3"/>
  <p:notesSz cx="6858000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3AB"/>
    <a:srgbClr val="DBE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952" autoAdjust="0"/>
  </p:normalViewPr>
  <p:slideViewPr>
    <p:cSldViewPr snapToGrid="0">
      <p:cViewPr varScale="1">
        <p:scale>
          <a:sx n="89" d="100"/>
          <a:sy n="89" d="100"/>
        </p:scale>
        <p:origin x="12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D9AC69-BB80-45EC-89A4-2CE70F7BC6ED}" type="doc">
      <dgm:prSet loTypeId="urn:microsoft.com/office/officeart/2005/8/layout/gear1" loCatId="relationship" qsTypeId="urn:microsoft.com/office/officeart/2005/8/quickstyle/simple1" qsCatId="simple" csTypeId="urn:microsoft.com/office/officeart/2005/8/colors/accent1_5" csCatId="accent1" phldr="1"/>
      <dgm:spPr/>
    </dgm:pt>
    <dgm:pt modelId="{D2C3AD29-B43A-4354-9A7F-0C0114704047}">
      <dgm:prSet phldrT="[Text]"/>
      <dgm:spPr/>
      <dgm:t>
        <a:bodyPr/>
        <a:lstStyle/>
        <a:p>
          <a:r>
            <a:rPr lang="de-DE" dirty="0" smtClean="0"/>
            <a:t>  </a:t>
          </a:r>
          <a:endParaRPr lang="de-DE" dirty="0"/>
        </a:p>
      </dgm:t>
    </dgm:pt>
    <dgm:pt modelId="{D78D4634-3B83-4FD7-82DA-71765CAA2F45}" type="parTrans" cxnId="{0C2F0442-B090-43E9-9DC8-936FFE86BAD3}">
      <dgm:prSet/>
      <dgm:spPr/>
      <dgm:t>
        <a:bodyPr/>
        <a:lstStyle/>
        <a:p>
          <a:endParaRPr lang="de-DE"/>
        </a:p>
      </dgm:t>
    </dgm:pt>
    <dgm:pt modelId="{2D1B5351-610B-4C16-B0CB-9D5E09F4FFC2}" type="sibTrans" cxnId="{0C2F0442-B090-43E9-9DC8-936FFE86BAD3}">
      <dgm:prSet/>
      <dgm:spPr/>
      <dgm:t>
        <a:bodyPr/>
        <a:lstStyle/>
        <a:p>
          <a:endParaRPr lang="de-DE"/>
        </a:p>
      </dgm:t>
    </dgm:pt>
    <dgm:pt modelId="{BB4C0DDB-9D98-43F4-B725-844055B7DB77}">
      <dgm:prSet phldrT="[Text]"/>
      <dgm:spPr/>
      <dgm:t>
        <a:bodyPr/>
        <a:lstStyle/>
        <a:p>
          <a:r>
            <a:rPr lang="de-DE" dirty="0" smtClean="0"/>
            <a:t>  </a:t>
          </a:r>
          <a:endParaRPr lang="de-DE" dirty="0"/>
        </a:p>
      </dgm:t>
    </dgm:pt>
    <dgm:pt modelId="{57A9E784-4198-4EF8-BAEE-7E472BDA2067}" type="parTrans" cxnId="{0A743E1A-4D22-4D6B-BD07-E1EACC8ACDF8}">
      <dgm:prSet/>
      <dgm:spPr/>
      <dgm:t>
        <a:bodyPr/>
        <a:lstStyle/>
        <a:p>
          <a:endParaRPr lang="de-DE"/>
        </a:p>
      </dgm:t>
    </dgm:pt>
    <dgm:pt modelId="{77D8CF3E-62CD-43A1-8F99-0EBF27860413}" type="sibTrans" cxnId="{0A743E1A-4D22-4D6B-BD07-E1EACC8ACDF8}">
      <dgm:prSet/>
      <dgm:spPr/>
      <dgm:t>
        <a:bodyPr/>
        <a:lstStyle/>
        <a:p>
          <a:endParaRPr lang="de-DE"/>
        </a:p>
      </dgm:t>
    </dgm:pt>
    <dgm:pt modelId="{6A1D5EC1-5712-44C5-A794-634BE9F41AB4}">
      <dgm:prSet phldrT="[Text]"/>
      <dgm:spPr/>
      <dgm:t>
        <a:bodyPr/>
        <a:lstStyle/>
        <a:p>
          <a:r>
            <a:rPr lang="de-DE" dirty="0" smtClean="0"/>
            <a:t>  </a:t>
          </a:r>
          <a:endParaRPr lang="de-DE" dirty="0"/>
        </a:p>
      </dgm:t>
    </dgm:pt>
    <dgm:pt modelId="{F4B8DD95-F95C-43AB-8652-4D3BCBD90572}" type="sibTrans" cxnId="{18E39301-D54E-4459-A74A-207BA5EFC3BE}">
      <dgm:prSet/>
      <dgm:spPr/>
      <dgm:t>
        <a:bodyPr/>
        <a:lstStyle/>
        <a:p>
          <a:endParaRPr lang="de-DE"/>
        </a:p>
      </dgm:t>
    </dgm:pt>
    <dgm:pt modelId="{E1C4DB94-3D83-460F-B627-CBDA492DCDE4}" type="parTrans" cxnId="{18E39301-D54E-4459-A74A-207BA5EFC3BE}">
      <dgm:prSet/>
      <dgm:spPr/>
      <dgm:t>
        <a:bodyPr/>
        <a:lstStyle/>
        <a:p>
          <a:endParaRPr lang="de-DE"/>
        </a:p>
      </dgm:t>
    </dgm:pt>
    <dgm:pt modelId="{819EF53E-6E6C-4304-9C2B-856EFA540550}" type="pres">
      <dgm:prSet presAssocID="{22D9AC69-BB80-45EC-89A4-2CE70F7BC6E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07A8F66-F1E4-4BC6-802A-DDE258A68454}" type="pres">
      <dgm:prSet presAssocID="{D2C3AD29-B43A-4354-9A7F-0C011470404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745C30C-C532-4B37-9CAD-CED499527336}" type="pres">
      <dgm:prSet presAssocID="{D2C3AD29-B43A-4354-9A7F-0C0114704047}" presName="gear1srcNode" presStyleLbl="node1" presStyleIdx="0" presStyleCnt="3"/>
      <dgm:spPr/>
      <dgm:t>
        <a:bodyPr/>
        <a:lstStyle/>
        <a:p>
          <a:endParaRPr lang="de-DE"/>
        </a:p>
      </dgm:t>
    </dgm:pt>
    <dgm:pt modelId="{F0D376B0-B588-4E86-9565-479B7BD74917}" type="pres">
      <dgm:prSet presAssocID="{D2C3AD29-B43A-4354-9A7F-0C0114704047}" presName="gear1dstNode" presStyleLbl="node1" presStyleIdx="0" presStyleCnt="3"/>
      <dgm:spPr/>
      <dgm:t>
        <a:bodyPr/>
        <a:lstStyle/>
        <a:p>
          <a:endParaRPr lang="de-DE"/>
        </a:p>
      </dgm:t>
    </dgm:pt>
    <dgm:pt modelId="{8B04651D-6A7E-4DCF-835E-CD497780C8B5}" type="pres">
      <dgm:prSet presAssocID="{BB4C0DDB-9D98-43F4-B725-844055B7DB7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9D9FAE-6121-41DA-A7A4-52174FD29A80}" type="pres">
      <dgm:prSet presAssocID="{BB4C0DDB-9D98-43F4-B725-844055B7DB77}" presName="gear2srcNode" presStyleLbl="node1" presStyleIdx="1" presStyleCnt="3"/>
      <dgm:spPr/>
      <dgm:t>
        <a:bodyPr/>
        <a:lstStyle/>
        <a:p>
          <a:endParaRPr lang="de-DE"/>
        </a:p>
      </dgm:t>
    </dgm:pt>
    <dgm:pt modelId="{4F5D1A4A-1679-4AA2-8980-CA711C923461}" type="pres">
      <dgm:prSet presAssocID="{BB4C0DDB-9D98-43F4-B725-844055B7DB77}" presName="gear2dstNode" presStyleLbl="node1" presStyleIdx="1" presStyleCnt="3"/>
      <dgm:spPr/>
      <dgm:t>
        <a:bodyPr/>
        <a:lstStyle/>
        <a:p>
          <a:endParaRPr lang="de-DE"/>
        </a:p>
      </dgm:t>
    </dgm:pt>
    <dgm:pt modelId="{EFC91F01-A4C8-41F3-8C9C-C22DA2250499}" type="pres">
      <dgm:prSet presAssocID="{6A1D5EC1-5712-44C5-A794-634BE9F41AB4}" presName="gear3" presStyleLbl="node1" presStyleIdx="2" presStyleCnt="3"/>
      <dgm:spPr/>
      <dgm:t>
        <a:bodyPr/>
        <a:lstStyle/>
        <a:p>
          <a:endParaRPr lang="de-DE"/>
        </a:p>
      </dgm:t>
    </dgm:pt>
    <dgm:pt modelId="{D4531F89-682E-4E81-8894-933D0FB3FD9B}" type="pres">
      <dgm:prSet presAssocID="{6A1D5EC1-5712-44C5-A794-634BE9F41AB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2EA8224-BE83-4307-884F-EF37CA216E5B}" type="pres">
      <dgm:prSet presAssocID="{6A1D5EC1-5712-44C5-A794-634BE9F41AB4}" presName="gear3srcNode" presStyleLbl="node1" presStyleIdx="2" presStyleCnt="3"/>
      <dgm:spPr/>
      <dgm:t>
        <a:bodyPr/>
        <a:lstStyle/>
        <a:p>
          <a:endParaRPr lang="de-DE"/>
        </a:p>
      </dgm:t>
    </dgm:pt>
    <dgm:pt modelId="{2D6DFE79-5B3E-4C06-98B3-D21337C4A627}" type="pres">
      <dgm:prSet presAssocID="{6A1D5EC1-5712-44C5-A794-634BE9F41AB4}" presName="gear3dstNode" presStyleLbl="node1" presStyleIdx="2" presStyleCnt="3"/>
      <dgm:spPr/>
      <dgm:t>
        <a:bodyPr/>
        <a:lstStyle/>
        <a:p>
          <a:endParaRPr lang="de-DE"/>
        </a:p>
      </dgm:t>
    </dgm:pt>
    <dgm:pt modelId="{63170273-673A-4421-9F2B-2BA5E5752F3F}" type="pres">
      <dgm:prSet presAssocID="{2D1B5351-610B-4C16-B0CB-9D5E09F4FFC2}" presName="connector1" presStyleLbl="sibTrans2D1" presStyleIdx="0" presStyleCnt="3"/>
      <dgm:spPr/>
      <dgm:t>
        <a:bodyPr/>
        <a:lstStyle/>
        <a:p>
          <a:endParaRPr lang="de-DE"/>
        </a:p>
      </dgm:t>
    </dgm:pt>
    <dgm:pt modelId="{C682F94E-88D0-4CD8-9BE5-A82B05767097}" type="pres">
      <dgm:prSet presAssocID="{77D8CF3E-62CD-43A1-8F99-0EBF27860413}" presName="connector2" presStyleLbl="sibTrans2D1" presStyleIdx="1" presStyleCnt="3"/>
      <dgm:spPr/>
      <dgm:t>
        <a:bodyPr/>
        <a:lstStyle/>
        <a:p>
          <a:endParaRPr lang="de-DE"/>
        </a:p>
      </dgm:t>
    </dgm:pt>
    <dgm:pt modelId="{2D029A16-7519-4827-91CC-E1665C9EA69A}" type="pres">
      <dgm:prSet presAssocID="{F4B8DD95-F95C-43AB-8652-4D3BCBD90572}" presName="connector3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1A5EA827-44D5-4909-9A9E-FD2963C5CC11}" type="presOf" srcId="{6A1D5EC1-5712-44C5-A794-634BE9F41AB4}" destId="{D4531F89-682E-4E81-8894-933D0FB3FD9B}" srcOrd="1" destOrd="0" presId="urn:microsoft.com/office/officeart/2005/8/layout/gear1"/>
    <dgm:cxn modelId="{CBF0E026-4EC3-4DB9-BAB4-8535D2D72AAE}" type="presOf" srcId="{6A1D5EC1-5712-44C5-A794-634BE9F41AB4}" destId="{EFC91F01-A4C8-41F3-8C9C-C22DA2250499}" srcOrd="0" destOrd="0" presId="urn:microsoft.com/office/officeart/2005/8/layout/gear1"/>
    <dgm:cxn modelId="{5EBC7540-F362-40B0-A391-9FA6E013C752}" type="presOf" srcId="{2D1B5351-610B-4C16-B0CB-9D5E09F4FFC2}" destId="{63170273-673A-4421-9F2B-2BA5E5752F3F}" srcOrd="0" destOrd="0" presId="urn:microsoft.com/office/officeart/2005/8/layout/gear1"/>
    <dgm:cxn modelId="{DA5EF25E-70E1-406C-831C-923A58CA5844}" type="presOf" srcId="{BB4C0DDB-9D98-43F4-B725-844055B7DB77}" destId="{849D9FAE-6121-41DA-A7A4-52174FD29A80}" srcOrd="1" destOrd="0" presId="urn:microsoft.com/office/officeart/2005/8/layout/gear1"/>
    <dgm:cxn modelId="{E70EBD50-D5C1-4307-A35F-D4F1A2DDDFCB}" type="presOf" srcId="{22D9AC69-BB80-45EC-89A4-2CE70F7BC6ED}" destId="{819EF53E-6E6C-4304-9C2B-856EFA540550}" srcOrd="0" destOrd="0" presId="urn:microsoft.com/office/officeart/2005/8/layout/gear1"/>
    <dgm:cxn modelId="{68DDBE59-C3DC-4E7C-8D7D-5C45EEB8C5BF}" type="presOf" srcId="{D2C3AD29-B43A-4354-9A7F-0C0114704047}" destId="{D07A8F66-F1E4-4BC6-802A-DDE258A68454}" srcOrd="0" destOrd="0" presId="urn:microsoft.com/office/officeart/2005/8/layout/gear1"/>
    <dgm:cxn modelId="{0C2F0442-B090-43E9-9DC8-936FFE86BAD3}" srcId="{22D9AC69-BB80-45EC-89A4-2CE70F7BC6ED}" destId="{D2C3AD29-B43A-4354-9A7F-0C0114704047}" srcOrd="0" destOrd="0" parTransId="{D78D4634-3B83-4FD7-82DA-71765CAA2F45}" sibTransId="{2D1B5351-610B-4C16-B0CB-9D5E09F4FFC2}"/>
    <dgm:cxn modelId="{DAEFF8E6-9638-449A-88C7-6B1387671DB7}" type="presOf" srcId="{6A1D5EC1-5712-44C5-A794-634BE9F41AB4}" destId="{E2EA8224-BE83-4307-884F-EF37CA216E5B}" srcOrd="2" destOrd="0" presId="urn:microsoft.com/office/officeart/2005/8/layout/gear1"/>
    <dgm:cxn modelId="{EC657366-E3D2-4A78-85F0-88BC4A09122B}" type="presOf" srcId="{D2C3AD29-B43A-4354-9A7F-0C0114704047}" destId="{F0D376B0-B588-4E86-9565-479B7BD74917}" srcOrd="2" destOrd="0" presId="urn:microsoft.com/office/officeart/2005/8/layout/gear1"/>
    <dgm:cxn modelId="{35B685A2-F0B4-4D96-B7EC-0E4FA79BBCD1}" type="presOf" srcId="{F4B8DD95-F95C-43AB-8652-4D3BCBD90572}" destId="{2D029A16-7519-4827-91CC-E1665C9EA69A}" srcOrd="0" destOrd="0" presId="urn:microsoft.com/office/officeart/2005/8/layout/gear1"/>
    <dgm:cxn modelId="{EA05062B-F29B-4DA5-8E2C-C569AFFAD670}" type="presOf" srcId="{77D8CF3E-62CD-43A1-8F99-0EBF27860413}" destId="{C682F94E-88D0-4CD8-9BE5-A82B05767097}" srcOrd="0" destOrd="0" presId="urn:microsoft.com/office/officeart/2005/8/layout/gear1"/>
    <dgm:cxn modelId="{0A743E1A-4D22-4D6B-BD07-E1EACC8ACDF8}" srcId="{22D9AC69-BB80-45EC-89A4-2CE70F7BC6ED}" destId="{BB4C0DDB-9D98-43F4-B725-844055B7DB77}" srcOrd="1" destOrd="0" parTransId="{57A9E784-4198-4EF8-BAEE-7E472BDA2067}" sibTransId="{77D8CF3E-62CD-43A1-8F99-0EBF27860413}"/>
    <dgm:cxn modelId="{EA0291A2-0F0D-4F8B-A9BE-C242B4CCF49C}" type="presOf" srcId="{BB4C0DDB-9D98-43F4-B725-844055B7DB77}" destId="{4F5D1A4A-1679-4AA2-8980-CA711C923461}" srcOrd="2" destOrd="0" presId="urn:microsoft.com/office/officeart/2005/8/layout/gear1"/>
    <dgm:cxn modelId="{10AABAF1-17E9-4A34-9194-EE8AF025CDAD}" type="presOf" srcId="{D2C3AD29-B43A-4354-9A7F-0C0114704047}" destId="{9745C30C-C532-4B37-9CAD-CED499527336}" srcOrd="1" destOrd="0" presId="urn:microsoft.com/office/officeart/2005/8/layout/gear1"/>
    <dgm:cxn modelId="{18E39301-D54E-4459-A74A-207BA5EFC3BE}" srcId="{22D9AC69-BB80-45EC-89A4-2CE70F7BC6ED}" destId="{6A1D5EC1-5712-44C5-A794-634BE9F41AB4}" srcOrd="2" destOrd="0" parTransId="{E1C4DB94-3D83-460F-B627-CBDA492DCDE4}" sibTransId="{F4B8DD95-F95C-43AB-8652-4D3BCBD90572}"/>
    <dgm:cxn modelId="{11DC78B3-D705-42AB-A5AE-0BACAE9EBA9C}" type="presOf" srcId="{6A1D5EC1-5712-44C5-A794-634BE9F41AB4}" destId="{2D6DFE79-5B3E-4C06-98B3-D21337C4A627}" srcOrd="3" destOrd="0" presId="urn:microsoft.com/office/officeart/2005/8/layout/gear1"/>
    <dgm:cxn modelId="{C705D794-2552-45B5-910A-653DDA8EC3DE}" type="presOf" srcId="{BB4C0DDB-9D98-43F4-B725-844055B7DB77}" destId="{8B04651D-6A7E-4DCF-835E-CD497780C8B5}" srcOrd="0" destOrd="0" presId="urn:microsoft.com/office/officeart/2005/8/layout/gear1"/>
    <dgm:cxn modelId="{5DDCFE97-4CF9-494F-9115-C531265E9347}" type="presParOf" srcId="{819EF53E-6E6C-4304-9C2B-856EFA540550}" destId="{D07A8F66-F1E4-4BC6-802A-DDE258A68454}" srcOrd="0" destOrd="0" presId="urn:microsoft.com/office/officeart/2005/8/layout/gear1"/>
    <dgm:cxn modelId="{BB89B01E-5B9D-4C7B-8FB0-4DA696F1882A}" type="presParOf" srcId="{819EF53E-6E6C-4304-9C2B-856EFA540550}" destId="{9745C30C-C532-4B37-9CAD-CED499527336}" srcOrd="1" destOrd="0" presId="urn:microsoft.com/office/officeart/2005/8/layout/gear1"/>
    <dgm:cxn modelId="{4C4D1C3A-F98C-439A-B5C2-EF740B3DF55E}" type="presParOf" srcId="{819EF53E-6E6C-4304-9C2B-856EFA540550}" destId="{F0D376B0-B588-4E86-9565-479B7BD74917}" srcOrd="2" destOrd="0" presId="urn:microsoft.com/office/officeart/2005/8/layout/gear1"/>
    <dgm:cxn modelId="{F0AB3F3B-05B4-4E95-A171-787A2D67A7B2}" type="presParOf" srcId="{819EF53E-6E6C-4304-9C2B-856EFA540550}" destId="{8B04651D-6A7E-4DCF-835E-CD497780C8B5}" srcOrd="3" destOrd="0" presId="urn:microsoft.com/office/officeart/2005/8/layout/gear1"/>
    <dgm:cxn modelId="{520A9D67-C16D-4254-9264-0BC10E904578}" type="presParOf" srcId="{819EF53E-6E6C-4304-9C2B-856EFA540550}" destId="{849D9FAE-6121-41DA-A7A4-52174FD29A80}" srcOrd="4" destOrd="0" presId="urn:microsoft.com/office/officeart/2005/8/layout/gear1"/>
    <dgm:cxn modelId="{5DB49802-60FA-4DD6-97FF-CEAA9E512134}" type="presParOf" srcId="{819EF53E-6E6C-4304-9C2B-856EFA540550}" destId="{4F5D1A4A-1679-4AA2-8980-CA711C923461}" srcOrd="5" destOrd="0" presId="urn:microsoft.com/office/officeart/2005/8/layout/gear1"/>
    <dgm:cxn modelId="{575AA0B6-6E41-44B8-A4F7-697BC0AFF86B}" type="presParOf" srcId="{819EF53E-6E6C-4304-9C2B-856EFA540550}" destId="{EFC91F01-A4C8-41F3-8C9C-C22DA2250499}" srcOrd="6" destOrd="0" presId="urn:microsoft.com/office/officeart/2005/8/layout/gear1"/>
    <dgm:cxn modelId="{60BA586C-B538-49F0-9082-D769D114310F}" type="presParOf" srcId="{819EF53E-6E6C-4304-9C2B-856EFA540550}" destId="{D4531F89-682E-4E81-8894-933D0FB3FD9B}" srcOrd="7" destOrd="0" presId="urn:microsoft.com/office/officeart/2005/8/layout/gear1"/>
    <dgm:cxn modelId="{1D21C490-392F-4661-8C47-90855B17BCCA}" type="presParOf" srcId="{819EF53E-6E6C-4304-9C2B-856EFA540550}" destId="{E2EA8224-BE83-4307-884F-EF37CA216E5B}" srcOrd="8" destOrd="0" presId="urn:microsoft.com/office/officeart/2005/8/layout/gear1"/>
    <dgm:cxn modelId="{2E94DECE-E1DE-4CA8-AB7E-5B0BB5814A9D}" type="presParOf" srcId="{819EF53E-6E6C-4304-9C2B-856EFA540550}" destId="{2D6DFE79-5B3E-4C06-98B3-D21337C4A627}" srcOrd="9" destOrd="0" presId="urn:microsoft.com/office/officeart/2005/8/layout/gear1"/>
    <dgm:cxn modelId="{2381BD6F-6FDD-4975-8E41-B1DCE7BCF896}" type="presParOf" srcId="{819EF53E-6E6C-4304-9C2B-856EFA540550}" destId="{63170273-673A-4421-9F2B-2BA5E5752F3F}" srcOrd="10" destOrd="0" presId="urn:microsoft.com/office/officeart/2005/8/layout/gear1"/>
    <dgm:cxn modelId="{33304D4E-6541-4687-A3A1-9C590F606638}" type="presParOf" srcId="{819EF53E-6E6C-4304-9C2B-856EFA540550}" destId="{C682F94E-88D0-4CD8-9BE5-A82B05767097}" srcOrd="11" destOrd="0" presId="urn:microsoft.com/office/officeart/2005/8/layout/gear1"/>
    <dgm:cxn modelId="{7DCC8C5C-421A-47BA-B7C7-0C44A3DC7B70}" type="presParOf" srcId="{819EF53E-6E6C-4304-9C2B-856EFA540550}" destId="{2D029A16-7519-4827-91CC-E1665C9EA69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AECE9-F669-402D-901E-1E31EA368E47}" type="datetimeFigureOut">
              <a:rPr lang="de-DE" smtClean="0"/>
              <a:t>28.02.2018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8088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51219"/>
            <a:ext cx="548640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41617-9D73-43C5-9767-CF43BCF165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563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08088" y="1233488"/>
            <a:ext cx="4441825" cy="33321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eaLnBrk="0" fontAlgn="base" hangingPunct="0">
              <a:lnSpc>
                <a:spcPct val="150000"/>
              </a:lnSpc>
              <a:spcBef>
                <a:spcPts val="430"/>
              </a:spcBef>
              <a:spcAft>
                <a:spcPts val="0"/>
              </a:spcAft>
              <a:buFont typeface="Times New Roman"/>
              <a:buChar char="-"/>
              <a:tabLst>
                <a:tab pos="457200" algn="l"/>
              </a:tabLst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15553-C482-49EA-A676-6E705189CEF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7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0" y="1677600"/>
            <a:ext cx="9144000" cy="4496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32" descr="festplatte:Users:rendelfreude:Desktop:montage_6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3235325"/>
            <a:ext cx="8001000" cy="360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5"/>
          <p:cNvSpPr>
            <a:spLocks noChangeArrowheads="1"/>
          </p:cNvSpPr>
          <p:nvPr/>
        </p:nvSpPr>
        <p:spPr bwMode="auto">
          <a:xfrm>
            <a:off x="0" y="3721100"/>
            <a:ext cx="1600200" cy="11430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/>
          </a:p>
        </p:txBody>
      </p:sp>
      <p:sp>
        <p:nvSpPr>
          <p:cNvPr id="8" name="Rectangle 56"/>
          <p:cNvSpPr>
            <a:spLocks noChangeArrowheads="1"/>
          </p:cNvSpPr>
          <p:nvPr/>
        </p:nvSpPr>
        <p:spPr bwMode="auto">
          <a:xfrm flipH="1">
            <a:off x="1600201" y="4864100"/>
            <a:ext cx="444500" cy="1143000"/>
          </a:xfrm>
          <a:prstGeom prst="rect">
            <a:avLst/>
          </a:prstGeom>
          <a:solidFill>
            <a:srgbClr val="F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/>
          </a:p>
        </p:txBody>
      </p:sp>
      <p:sp>
        <p:nvSpPr>
          <p:cNvPr id="9" name="Rectangle 54"/>
          <p:cNvSpPr>
            <a:spLocks noChangeArrowheads="1"/>
          </p:cNvSpPr>
          <p:nvPr/>
        </p:nvSpPr>
        <p:spPr bwMode="auto">
          <a:xfrm>
            <a:off x="8458200" y="2590800"/>
            <a:ext cx="6858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828800"/>
            <a:ext cx="6858000" cy="1676400"/>
          </a:xfrm>
        </p:spPr>
        <p:txBody>
          <a:bodyPr/>
          <a:lstStyle>
            <a:lvl1pPr>
              <a:defRPr sz="195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147" name="Rectangle 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43000" y="2590800"/>
            <a:ext cx="6858000" cy="719138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200"/>
            </a:lvl1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11" name="Bild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2001" y="226800"/>
            <a:ext cx="3211149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375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DFA52-79F2-479B-B522-32F996BA8AD1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959550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188076" y="2014538"/>
            <a:ext cx="1660525" cy="4141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03326" y="2014538"/>
            <a:ext cx="4832350" cy="4141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85979-6B86-4377-BAD4-04E70293D7DC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460417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95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7C9F1-3DF0-47A4-BE77-EEB3192DF471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481543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DD8B1-28C2-43A0-8442-2EB52FA57655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133490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03325" y="3108325"/>
            <a:ext cx="3246438" cy="3048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2164" y="3108325"/>
            <a:ext cx="3246437" cy="3048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1B73F-BD74-4DC4-91BD-C3B98D458117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505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B8C5B-5ED9-42B7-B299-84D9485FEE66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32630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C0FDB-54F0-4AE8-A0F9-6E5A05A04FEF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87042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0F222-1E32-4CB6-A6C2-BB06B3CFB378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025329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4031B-3796-4D43-AE1F-82EC65C58B2B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4285184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563-BD4A-43FC-877C-84455F7A601B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132138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8"/>
          <p:cNvSpPr>
            <a:spLocks noChangeArrowheads="1"/>
          </p:cNvSpPr>
          <p:nvPr/>
        </p:nvSpPr>
        <p:spPr bwMode="auto">
          <a:xfrm>
            <a:off x="0" y="1677600"/>
            <a:ext cx="9144000" cy="449640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ctr"/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defRPr/>
            </a:pPr>
            <a:endParaRPr lang="de-DE" altLang="de-DE" sz="1200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3326" y="3108325"/>
            <a:ext cx="66452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9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203326" y="2014538"/>
            <a:ext cx="6645275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6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8250" y="6262688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SzTx/>
              <a:buFontTx/>
              <a:buNone/>
              <a:defRPr sz="105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82925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Tx/>
              <a:buSzTx/>
              <a:buFontTx/>
              <a:buNone/>
              <a:defRPr sz="105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7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4725" y="6248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SzTx/>
              <a:buFontTx/>
              <a:buNone/>
              <a:defRPr sz="900"/>
            </a:lvl1pPr>
          </a:lstStyle>
          <a:p>
            <a:pPr>
              <a:defRPr/>
            </a:pPr>
            <a:fld id="{2115BF12-D519-4800-BEE6-1EF839FE0524}" type="slidenum">
              <a:rPr lang="de-DE"/>
              <a:pPr>
                <a:defRPr/>
              </a:pPr>
              <a:t>‹Nr.›</a:t>
            </a:fld>
            <a:endParaRPr lang="de-DE" sz="1050" dirty="0"/>
          </a:p>
        </p:txBody>
      </p:sp>
      <p:pic>
        <p:nvPicPr>
          <p:cNvPr id="10" name="Bild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2001" y="226800"/>
            <a:ext cx="3211149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57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5pPr>
      <a:lvl6pPr marL="3429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6pPr>
      <a:lvl7pPr marL="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7pPr>
      <a:lvl8pPr marL="10287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8pPr>
      <a:lvl9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 Narrow" pitchFamily="34" charset="0"/>
        </a:defRPr>
      </a:lvl9pPr>
    </p:titleStyle>
    <p:bodyStyle>
      <a:lvl1pPr marL="257175" indent="-257175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195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1950">
          <a:solidFill>
            <a:schemeClr val="tx1"/>
          </a:solidFill>
          <a:latin typeface="+mn-lt"/>
        </a:defRPr>
      </a:lvl2pPr>
      <a:lvl3pPr marL="871538" indent="-17145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1650">
          <a:solidFill>
            <a:schemeClr val="tx1"/>
          </a:solidFill>
          <a:latin typeface="+mn-lt"/>
        </a:defRPr>
      </a:lvl3pPr>
      <a:lvl4pPr marL="1185863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Arial Unicode MS" pitchFamily="34" charset="-128"/>
        </a:defRPr>
      </a:lvl4pPr>
      <a:lvl5pPr marL="15001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5pPr>
      <a:lvl6pPr marL="18430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6pPr>
      <a:lvl7pPr marL="21859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7pPr>
      <a:lvl8pPr marL="25288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8pPr>
      <a:lvl9pPr marL="2871788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31986" y="2008976"/>
            <a:ext cx="6888063" cy="1257300"/>
          </a:xfrm>
        </p:spPr>
        <p:txBody>
          <a:bodyPr/>
          <a:lstStyle/>
          <a:p>
            <a:r>
              <a:rPr lang="en-US" sz="2200" dirty="0" smtClean="0"/>
              <a:t>Making Use of the Monitoring Results</a:t>
            </a:r>
            <a:br>
              <a:rPr lang="en-US" sz="2200" dirty="0" smtClean="0"/>
            </a:br>
            <a:r>
              <a:rPr lang="en-US" sz="2200" b="0" dirty="0" smtClean="0"/>
              <a:t>Experiences from Germany</a:t>
            </a:r>
            <a:endParaRPr lang="en-US" sz="2200" b="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"/>
          </p:nvPr>
        </p:nvSpPr>
        <p:spPr>
          <a:xfrm>
            <a:off x="1131986" y="2590800"/>
            <a:ext cx="6869014" cy="675476"/>
          </a:xfrm>
        </p:spPr>
        <p:txBody>
          <a:bodyPr/>
          <a:lstStyle/>
          <a:p>
            <a:endParaRPr lang="de-DE" sz="1600" dirty="0" smtClean="0"/>
          </a:p>
          <a:p>
            <a:r>
              <a:rPr lang="de-DE" sz="1600" dirty="0" smtClean="0"/>
              <a:t>Date: 02-03-2018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smtClean="0"/>
              <a:t>Speaker: Lisa </a:t>
            </a:r>
            <a:r>
              <a:rPr lang="de-DE" sz="1600" dirty="0" err="1" smtClean="0"/>
              <a:t>Royaee</a:t>
            </a:r>
            <a:r>
              <a:rPr lang="de-DE" sz="1600" dirty="0" smtClean="0"/>
              <a:t> (BMZ Department: </a:t>
            </a:r>
            <a:r>
              <a:rPr lang="de-DE" sz="1600" dirty="0" err="1" smtClean="0"/>
              <a:t>Effectiveness</a:t>
            </a:r>
            <a:r>
              <a:rPr lang="de-DE" sz="1600" dirty="0" smtClean="0"/>
              <a:t> &amp; Transparency, Quality Standards)</a:t>
            </a:r>
            <a:endParaRPr lang="de-DE" sz="16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157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Discussing the Results: </a:t>
            </a:r>
            <a:r>
              <a:rPr lang="en-US" sz="2000" dirty="0" smtClean="0"/>
              <a:t>Aid is on budget (Indicator 6)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German result: </a:t>
            </a:r>
            <a:r>
              <a:rPr lang="en-US" sz="1800" dirty="0" smtClean="0"/>
              <a:t>Slightly better than 2010 but still lower than international average</a:t>
            </a:r>
          </a:p>
          <a:p>
            <a:r>
              <a:rPr lang="en-US" sz="1800" dirty="0" smtClean="0"/>
              <a:t>Fewer budget support programs </a:t>
            </a:r>
          </a:p>
          <a:p>
            <a:r>
              <a:rPr lang="en-US" sz="1800" dirty="0" smtClean="0"/>
              <a:t>Parallel budget planning processes</a:t>
            </a:r>
          </a:p>
          <a:p>
            <a:r>
              <a:rPr lang="en-US" sz="1800" dirty="0" smtClean="0"/>
              <a:t>Challenge of including technical cooperation on budgets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10</a:t>
            </a:fld>
            <a:endParaRPr lang="de-DE" sz="1050" dirty="0"/>
          </a:p>
        </p:txBody>
      </p:sp>
      <p:sp>
        <p:nvSpPr>
          <p:cNvPr id="5" name="Textfeld 4"/>
          <p:cNvSpPr txBox="1"/>
          <p:nvPr/>
        </p:nvSpPr>
        <p:spPr>
          <a:xfrm>
            <a:off x="1203326" y="4988708"/>
            <a:ext cx="7416800" cy="951030"/>
          </a:xfrm>
          <a:prstGeom prst="rect">
            <a:avLst/>
          </a:prstGeom>
          <a:solidFill>
            <a:srgbClr val="DBE7F5"/>
          </a:solidFill>
          <a:ln w="19050">
            <a:solidFill>
              <a:srgbClr val="0B53A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292934"/>
              </a:buClr>
              <a:buSzPct val="80000"/>
            </a:pPr>
            <a:r>
              <a:rPr lang="en-US" u="sng" kern="0" dirty="0">
                <a:solidFill>
                  <a:srgbClr val="292934"/>
                </a:solidFill>
              </a:rPr>
              <a:t>Next steps</a:t>
            </a:r>
            <a:r>
              <a:rPr lang="en-US" kern="0" dirty="0">
                <a:solidFill>
                  <a:srgbClr val="292934"/>
                </a:solidFill>
              </a:rPr>
              <a:t>: </a:t>
            </a:r>
          </a:p>
          <a:p>
            <a:pPr marL="257175" lvl="0" indent="-2571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292934"/>
              </a:buClr>
              <a:buSzPct val="80000"/>
              <a:buFont typeface="Wingdings" pitchFamily="2" charset="2"/>
              <a:buChar char="n"/>
            </a:pPr>
            <a:r>
              <a:rPr lang="en-US" kern="0" dirty="0">
                <a:solidFill>
                  <a:srgbClr val="292934"/>
                </a:solidFill>
              </a:rPr>
              <a:t>Investigating the possibilities to display technical cooperation on </a:t>
            </a:r>
            <a:r>
              <a:rPr lang="en-US" kern="0" dirty="0" smtClean="0">
                <a:solidFill>
                  <a:srgbClr val="292934"/>
                </a:solidFill>
              </a:rPr>
              <a:t>budgets</a:t>
            </a:r>
            <a:br>
              <a:rPr lang="en-US" kern="0" dirty="0" smtClean="0">
                <a:solidFill>
                  <a:srgbClr val="292934"/>
                </a:solidFill>
              </a:rPr>
            </a:br>
            <a:endParaRPr lang="en-US" kern="0" dirty="0">
              <a:solidFill>
                <a:srgbClr val="2929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86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Discussing the Results: Aid is untied (Indicator 10)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German result 2016: </a:t>
            </a:r>
            <a:r>
              <a:rPr lang="en-US" sz="1800" dirty="0" smtClean="0"/>
              <a:t>Further progress and higher than international average</a:t>
            </a:r>
          </a:p>
          <a:p>
            <a:r>
              <a:rPr lang="en-US" sz="1800" dirty="0" smtClean="0"/>
              <a:t>Further progress has been made: 84 % of German interventions are untied</a:t>
            </a:r>
          </a:p>
          <a:p>
            <a:r>
              <a:rPr lang="en-US" sz="1800" dirty="0" smtClean="0"/>
              <a:t>Different procedures for technical and financial cooperation</a:t>
            </a:r>
          </a:p>
          <a:p>
            <a:r>
              <a:rPr lang="en-US" sz="1800" dirty="0" smtClean="0"/>
              <a:t>Identified challenge: quality of procurement systems in partner countries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11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173236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Conclusion </a:t>
            </a:r>
            <a:endParaRPr lang="en-US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Using the Monitoring results as one central goal of the whole Monitoring  exercise</a:t>
            </a:r>
          </a:p>
          <a:p>
            <a:r>
              <a:rPr lang="en-US" sz="1800" dirty="0" smtClean="0"/>
              <a:t>In general: Global Monitoring framework vs. singularity of donor systems: Indicators in part not adequate for German development cooperation system</a:t>
            </a:r>
          </a:p>
          <a:p>
            <a:r>
              <a:rPr lang="en-US" sz="1800" dirty="0"/>
              <a:t>Regularly changing indicator-methodologies as impediment to a valid comparison of the </a:t>
            </a:r>
            <a:r>
              <a:rPr lang="en-US" sz="1800" dirty="0" smtClean="0"/>
              <a:t>results over the years</a:t>
            </a:r>
            <a:endParaRPr lang="en-US" sz="1800" dirty="0"/>
          </a:p>
          <a:p>
            <a:r>
              <a:rPr lang="en-US" sz="1800" dirty="0" smtClean="0"/>
              <a:t>Monitoring results as starting point to fruitful discussions and leading to insights on chances and challenges to improve effectiveness</a:t>
            </a:r>
          </a:p>
          <a:p>
            <a:r>
              <a:rPr lang="en-US" sz="1800" dirty="0" smtClean="0"/>
              <a:t>Future analysis of the results should be backed up by scientific analysis</a:t>
            </a:r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12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73690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b="1" dirty="0" smtClean="0"/>
              <a:t>Thank you for your attention!</a:t>
            </a:r>
            <a:endParaRPr lang="en-US" sz="32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13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1079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smtClean="0"/>
              <a:t>Content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Objective, Process and Challenges of Analyzing the Results of the Global Monitoring 2015/2016 for German Development Cooperation</a:t>
            </a:r>
          </a:p>
          <a:p>
            <a:r>
              <a:rPr lang="en-US" sz="1800" dirty="0" smtClean="0"/>
              <a:t>Main Findings for German Development Cooperation</a:t>
            </a:r>
          </a:p>
          <a:p>
            <a:r>
              <a:rPr lang="en-US" sz="1800" dirty="0" smtClean="0"/>
              <a:t>Discussing the Results: Insights into the Debates</a:t>
            </a:r>
          </a:p>
          <a:p>
            <a:r>
              <a:rPr lang="en-US" sz="1800" dirty="0" smtClean="0"/>
              <a:t>Building on the Results to Improve Effectiveness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2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36223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Analyzing the Results of the Global Monitoring 2016 for German Development</a:t>
            </a:r>
            <a:r>
              <a:rPr lang="de-DE" sz="2000" dirty="0" smtClean="0"/>
              <a:t> </a:t>
            </a:r>
            <a:r>
              <a:rPr lang="en-US" sz="2000" dirty="0" smtClean="0"/>
              <a:t>Cooperation</a:t>
            </a:r>
            <a:endParaRPr lang="en-US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03327" y="3108325"/>
            <a:ext cx="6864347" cy="3048000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 smtClean="0"/>
              <a:t>Objectives</a:t>
            </a:r>
          </a:p>
          <a:p>
            <a:r>
              <a:rPr lang="en-US" sz="1800" dirty="0" smtClean="0"/>
              <a:t>Display the results of Global Monitoring specifically for Germany in an aggregated manner and for each partner country</a:t>
            </a:r>
          </a:p>
          <a:p>
            <a:r>
              <a:rPr lang="en-US" sz="1800" dirty="0" smtClean="0"/>
              <a:t>Develop hypothesis to understand the results </a:t>
            </a:r>
          </a:p>
          <a:p>
            <a:r>
              <a:rPr lang="en-US" sz="1800" dirty="0" smtClean="0"/>
              <a:t>Discuss the approaches within BMZ as well as with implementing organizations and researchers</a:t>
            </a:r>
          </a:p>
          <a:p>
            <a:r>
              <a:rPr lang="en-US" sz="1800" dirty="0" smtClean="0"/>
              <a:t>Build on the conclusions to identify areas of action and formulate recommendations to improve effectiveness</a:t>
            </a:r>
          </a:p>
          <a:p>
            <a:pPr lvl="1"/>
            <a:endParaRPr lang="en-US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3</a:t>
            </a:fld>
            <a:endParaRPr lang="de-DE" sz="1050" dirty="0"/>
          </a:p>
        </p:txBody>
      </p:sp>
      <p:sp>
        <p:nvSpPr>
          <p:cNvPr id="7" name="Rechteck 6"/>
          <p:cNvSpPr/>
          <p:nvPr/>
        </p:nvSpPr>
        <p:spPr>
          <a:xfrm>
            <a:off x="966873" y="533670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4226330240"/>
              </p:ext>
            </p:extLst>
          </p:nvPr>
        </p:nvGraphicFramePr>
        <p:xfrm>
          <a:off x="7721600" y="1524001"/>
          <a:ext cx="1202054" cy="2589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41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Sources Informing the Analysis</a:t>
            </a:r>
            <a:endParaRPr lang="en-US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Data and figures of the Monitoring results &amp; first hypothesis provided by JST</a:t>
            </a:r>
          </a:p>
          <a:p>
            <a:r>
              <a:rPr lang="en-US" sz="1800" dirty="0" smtClean="0"/>
              <a:t>OECD DAC Peer Review Reports</a:t>
            </a:r>
          </a:p>
          <a:p>
            <a:r>
              <a:rPr lang="en-US" sz="1800" dirty="0" smtClean="0"/>
              <a:t>BMZ internal process documents</a:t>
            </a:r>
          </a:p>
          <a:p>
            <a:r>
              <a:rPr lang="en-US" sz="1800" dirty="0" smtClean="0"/>
              <a:t>External consultant </a:t>
            </a:r>
            <a:r>
              <a:rPr lang="en-US" sz="1800" dirty="0"/>
              <a:t>r</a:t>
            </a:r>
            <a:r>
              <a:rPr lang="en-US" sz="1800" dirty="0" smtClean="0"/>
              <a:t>eport „</a:t>
            </a:r>
            <a:r>
              <a:rPr lang="en-US" sz="1800" i="1" dirty="0" smtClean="0"/>
              <a:t>Analysis of the German experiences during the Global Monitoring of the Effectiveness Agenda</a:t>
            </a:r>
            <a:r>
              <a:rPr lang="en-US" sz="1800" dirty="0" smtClean="0"/>
              <a:t>“ November 2016 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endParaRPr lang="en-US" sz="18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4</a:t>
            </a:fld>
            <a:endParaRPr lang="de-DE" sz="1050" dirty="0"/>
          </a:p>
        </p:txBody>
      </p:sp>
      <p:sp>
        <p:nvSpPr>
          <p:cNvPr id="7" name="Textfeld 6"/>
          <p:cNvSpPr txBox="1"/>
          <p:nvPr/>
        </p:nvSpPr>
        <p:spPr>
          <a:xfrm>
            <a:off x="1056640" y="5476388"/>
            <a:ext cx="7416800" cy="646331"/>
          </a:xfrm>
          <a:prstGeom prst="rect">
            <a:avLst/>
          </a:prstGeom>
          <a:solidFill>
            <a:srgbClr val="DBE7F5"/>
          </a:solidFill>
          <a:ln w="19050">
            <a:solidFill>
              <a:srgbClr val="0B53A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Report: </a:t>
            </a:r>
            <a:r>
              <a:rPr lang="en-US" i="1" dirty="0"/>
              <a:t>„</a:t>
            </a:r>
            <a:r>
              <a:rPr lang="en-US" b="1" i="1" dirty="0"/>
              <a:t>Analysis of the Global Monitoring Results 2016 of Germany</a:t>
            </a:r>
            <a:r>
              <a:rPr lang="en-US" i="1" dirty="0"/>
              <a:t>“ </a:t>
            </a:r>
            <a:r>
              <a:rPr lang="en-US" dirty="0"/>
              <a:t>drafted in August 2018 by GIZ in cooperation with the JST</a:t>
            </a:r>
            <a:endParaRPr lang="de-DE" dirty="0"/>
          </a:p>
        </p:txBody>
      </p:sp>
      <p:sp>
        <p:nvSpPr>
          <p:cNvPr id="10" name="Pfeil nach unten 9"/>
          <p:cNvSpPr/>
          <p:nvPr/>
        </p:nvSpPr>
        <p:spPr bwMode="auto">
          <a:xfrm>
            <a:off x="4216083" y="4897365"/>
            <a:ext cx="437197" cy="365907"/>
          </a:xfrm>
          <a:prstGeom prst="downArrow">
            <a:avLst/>
          </a:prstGeom>
          <a:solidFill>
            <a:srgbClr val="0B53AB"/>
          </a:solidFill>
          <a:ln w="6350"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94785"/>
              </a:buClr>
              <a:buSzPct val="80000"/>
              <a:buFont typeface="Wingdings" pitchFamily="2" charset="2"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70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err="1" smtClean="0"/>
              <a:t>Challenges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Data Interpretation 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Regularly changing indicator-methodologies as impediment to a valid comparison of the results</a:t>
            </a:r>
          </a:p>
          <a:p>
            <a:r>
              <a:rPr lang="en-US" sz="1800" dirty="0" smtClean="0"/>
              <a:t>Methodology of Monitoring framework in part incompatible with German development system: e.g. technical cooperation and indicator 9 ‘use of country systems’ or 6 ‘aid is on budget’</a:t>
            </a:r>
          </a:p>
          <a:p>
            <a:r>
              <a:rPr lang="en-US" sz="1800" dirty="0" smtClean="0"/>
              <a:t>Difficulties during data collection process led to limited data validation on country level – especially in fragile contexts</a:t>
            </a:r>
          </a:p>
          <a:p>
            <a:r>
              <a:rPr lang="en-US" sz="1800" dirty="0"/>
              <a:t>Further analysis and research </a:t>
            </a:r>
            <a:r>
              <a:rPr lang="en-US" sz="1800" dirty="0" smtClean="0"/>
              <a:t>would be required </a:t>
            </a:r>
            <a:r>
              <a:rPr lang="en-US" sz="1800" dirty="0"/>
              <a:t>to draw tangible conclusions</a:t>
            </a:r>
          </a:p>
          <a:p>
            <a:endParaRPr lang="en-US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5</a:t>
            </a:fld>
            <a:endParaRPr lang="de-DE" sz="105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500" l="0" r="982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00" y="3962400"/>
            <a:ext cx="155448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9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Discussing the Results: Country Ownership (Indicator 1)</a:t>
            </a:r>
            <a:endParaRPr lang="en-US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German result 2016: </a:t>
            </a:r>
            <a:r>
              <a:rPr lang="en-US" sz="1800" dirty="0" smtClean="0"/>
              <a:t>Progress was made, German result higher than international average</a:t>
            </a:r>
          </a:p>
          <a:p>
            <a:r>
              <a:rPr lang="en-US" sz="1800" dirty="0" smtClean="0"/>
              <a:t>82,7% of German interventions are based on the goals of national results frameworks</a:t>
            </a:r>
          </a:p>
          <a:p>
            <a:r>
              <a:rPr lang="en-US" sz="1800" dirty="0" smtClean="0"/>
              <a:t>Challenges persist in using partner systems for monitoring and evaluation of programs (see slide on “use of country systems”)</a:t>
            </a:r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6</a:t>
            </a:fld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7294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Discussing the Results: Use of Country Systems (Indicator 9b, Indicator 1)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German result 2016: </a:t>
            </a:r>
            <a:r>
              <a:rPr lang="en-US" sz="1800" dirty="0" smtClean="0"/>
              <a:t>lower than baseline result and than international average</a:t>
            </a:r>
          </a:p>
          <a:p>
            <a:r>
              <a:rPr lang="en-US" sz="1800" dirty="0" smtClean="0"/>
              <a:t>Challenge of poor quality of partner country systems, especially in fragile contexts</a:t>
            </a:r>
          </a:p>
          <a:p>
            <a:r>
              <a:rPr lang="en-US" sz="1800" dirty="0" smtClean="0"/>
              <a:t>Technical cooperation can only partly use country systems but is an important actor for strengthening the country systems</a:t>
            </a:r>
          </a:p>
          <a:p>
            <a:endParaRPr lang="en-US" sz="18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7</a:t>
            </a:fld>
            <a:endParaRPr lang="de-DE" sz="1050" dirty="0"/>
          </a:p>
        </p:txBody>
      </p:sp>
      <p:sp>
        <p:nvSpPr>
          <p:cNvPr id="6" name="Textfeld 5"/>
          <p:cNvSpPr txBox="1"/>
          <p:nvPr/>
        </p:nvSpPr>
        <p:spPr>
          <a:xfrm>
            <a:off x="1203326" y="4657708"/>
            <a:ext cx="7416800" cy="1631216"/>
          </a:xfrm>
          <a:prstGeom prst="rect">
            <a:avLst/>
          </a:prstGeom>
          <a:solidFill>
            <a:srgbClr val="DBE7F5"/>
          </a:solidFill>
          <a:ln w="19050">
            <a:solidFill>
              <a:srgbClr val="0B53A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u="sng" dirty="0"/>
              <a:t>Next Steps: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Develop strategy for the use and strengthening of country systems and </a:t>
            </a:r>
            <a:r>
              <a:rPr lang="en-US" dirty="0" smtClean="0"/>
              <a:t>reinforce efforts </a:t>
            </a:r>
            <a:r>
              <a:rPr lang="en-US" dirty="0"/>
              <a:t>to mainstream this principle in process </a:t>
            </a:r>
            <a:r>
              <a:rPr lang="en-US" dirty="0" smtClean="0"/>
              <a:t>documents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Separate </a:t>
            </a:r>
            <a:r>
              <a:rPr lang="en-US" dirty="0"/>
              <a:t>investigation on to the possibilities in fragile contexts – collaboration with relevant BMZ departments and </a:t>
            </a:r>
            <a:r>
              <a:rPr lang="en-US" dirty="0" smtClean="0"/>
              <a:t>researchers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88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Discussing the Results: </a:t>
            </a:r>
            <a:r>
              <a:rPr lang="en-US" sz="2000" dirty="0" smtClean="0"/>
              <a:t>Predictability (Indicator 5)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German result</a:t>
            </a:r>
            <a:r>
              <a:rPr lang="en-US" sz="1800" dirty="0" smtClean="0"/>
              <a:t>: high medium term vs. low annual predictability</a:t>
            </a:r>
          </a:p>
          <a:p>
            <a:r>
              <a:rPr lang="en-US" sz="1800" dirty="0" smtClean="0"/>
              <a:t>Progress was made in medium term predictability</a:t>
            </a:r>
          </a:p>
          <a:p>
            <a:r>
              <a:rPr lang="en-US" sz="1800" dirty="0" smtClean="0"/>
              <a:t>Planned financial information is delivered at intergovernmental negotiations for the upcoming years as well as upon the partners‘ request</a:t>
            </a:r>
          </a:p>
          <a:p>
            <a:r>
              <a:rPr lang="en-US" sz="1800" dirty="0" smtClean="0"/>
              <a:t>Challenge of commitments in between those negotiations</a:t>
            </a:r>
          </a:p>
          <a:p>
            <a:endParaRPr lang="en-US" sz="18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8</a:t>
            </a:fld>
            <a:endParaRPr lang="de-DE" sz="1050" dirty="0"/>
          </a:p>
        </p:txBody>
      </p:sp>
      <p:sp>
        <p:nvSpPr>
          <p:cNvPr id="5" name="Textfeld 4"/>
          <p:cNvSpPr txBox="1"/>
          <p:nvPr/>
        </p:nvSpPr>
        <p:spPr>
          <a:xfrm>
            <a:off x="1203326" y="4987995"/>
            <a:ext cx="7416800" cy="1000274"/>
          </a:xfrm>
          <a:prstGeom prst="rect">
            <a:avLst/>
          </a:prstGeom>
          <a:solidFill>
            <a:srgbClr val="DBE7F5"/>
          </a:solidFill>
          <a:ln w="19050">
            <a:solidFill>
              <a:srgbClr val="0B53A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u="sng" dirty="0"/>
              <a:t>Next steps</a:t>
            </a:r>
            <a:r>
              <a:rPr lang="en-US" dirty="0"/>
              <a:t>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Dialogue with partner countries on further need of information and possible </a:t>
            </a:r>
            <a:r>
              <a:rPr lang="en-US" dirty="0" smtClean="0"/>
              <a:t>formats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9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Discussing the Results: Transparency (Indicator 4)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German result 2016: </a:t>
            </a:r>
            <a:r>
              <a:rPr lang="en-US" sz="1800" dirty="0" smtClean="0"/>
              <a:t>Mixed results</a:t>
            </a:r>
          </a:p>
          <a:p>
            <a:r>
              <a:rPr lang="en-US" sz="1800" dirty="0" smtClean="0"/>
              <a:t>Excellent rating OECD Reporting (ODA and FSS data)</a:t>
            </a:r>
          </a:p>
          <a:p>
            <a:r>
              <a:rPr lang="en-US" sz="1800" dirty="0" smtClean="0"/>
              <a:t>Further </a:t>
            </a:r>
            <a:r>
              <a:rPr lang="en-US" sz="1800" dirty="0"/>
              <a:t>efforts </a:t>
            </a:r>
            <a:r>
              <a:rPr lang="en-US" sz="1800" dirty="0" smtClean="0"/>
              <a:t>required for the improvement of IATI data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7C9F1-3DF0-47A4-BE77-EEB3192DF471}" type="slidenum">
              <a:rPr lang="de-DE" smtClean="0"/>
              <a:pPr>
                <a:defRPr/>
              </a:pPr>
              <a:t>9</a:t>
            </a:fld>
            <a:endParaRPr lang="de-DE" sz="1050" dirty="0"/>
          </a:p>
        </p:txBody>
      </p:sp>
      <p:sp>
        <p:nvSpPr>
          <p:cNvPr id="6" name="Textfeld 5"/>
          <p:cNvSpPr txBox="1"/>
          <p:nvPr/>
        </p:nvSpPr>
        <p:spPr>
          <a:xfrm>
            <a:off x="1203326" y="4657708"/>
            <a:ext cx="7416800" cy="1077218"/>
          </a:xfrm>
          <a:prstGeom prst="rect">
            <a:avLst/>
          </a:prstGeom>
          <a:solidFill>
            <a:srgbClr val="DBE7F5"/>
          </a:solidFill>
          <a:ln w="19050">
            <a:solidFill>
              <a:srgbClr val="0B53A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u="sng" dirty="0"/>
              <a:t>Next Steps</a:t>
            </a:r>
            <a:r>
              <a:rPr lang="en-US" u="sng" dirty="0" smtClean="0"/>
              <a:t>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kern="0" dirty="0" smtClean="0">
                <a:solidFill>
                  <a:srgbClr val="292934"/>
                </a:solidFill>
              </a:rPr>
              <a:t>Improve scope and quality of IATI data (ongoing process)</a:t>
            </a:r>
            <a:endParaRPr lang="en-US" kern="0" dirty="0">
              <a:solidFill>
                <a:srgbClr val="292934"/>
              </a:solidFill>
            </a:endParaRPr>
          </a:p>
          <a:p>
            <a:pPr>
              <a:spcAft>
                <a:spcPts val="600"/>
              </a:spcAft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4619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Z Basic">
  <a:themeElements>
    <a:clrScheme name="Klarheit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BMZ Basi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194785"/>
          </a:buClr>
          <a:buSzPct val="8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>
            <a:srgbClr val="194785"/>
          </a:buClr>
          <a:buSzPct val="80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BMZ Basi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MZ Basi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Z Bas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747</Words>
  <Application>Microsoft Office PowerPoint</Application>
  <PresentationFormat>Bildschirmpräsentation (4:3)</PresentationFormat>
  <Paragraphs>85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 Unicode MS</vt:lpstr>
      <vt:lpstr>Arial Narrow</vt:lpstr>
      <vt:lpstr>Calibri</vt:lpstr>
      <vt:lpstr>Times</vt:lpstr>
      <vt:lpstr>Times New Roman</vt:lpstr>
      <vt:lpstr>Wingdings</vt:lpstr>
      <vt:lpstr>BMZ Basic</vt:lpstr>
      <vt:lpstr>Making Use of the Monitoring Results Experiences from Germany</vt:lpstr>
      <vt:lpstr>Content</vt:lpstr>
      <vt:lpstr>Analyzing the Results of the Global Monitoring 2016 for German Development Cooperation</vt:lpstr>
      <vt:lpstr>Sources Informing the Analysis</vt:lpstr>
      <vt:lpstr>Challenges to the Data Interpretation </vt:lpstr>
      <vt:lpstr>Discussing the Results: Country Ownership (Indicator 1)</vt:lpstr>
      <vt:lpstr>Discussing the Results: Use of Country Systems (Indicator 9b, Indicator 1) </vt:lpstr>
      <vt:lpstr>Discussing the Results: Predictability (Indicator 5)</vt:lpstr>
      <vt:lpstr>Discussing the Results: Transparency (Indicator 4) </vt:lpstr>
      <vt:lpstr>Discussing the Results: Aid is on budget (Indicator 6)</vt:lpstr>
      <vt:lpstr>Discussing the Results: Aid is untied (Indicator 10) </vt:lpstr>
      <vt:lpstr>Conclusion </vt:lpstr>
      <vt:lpstr>PowerPoint-Präsentation</vt:lpstr>
    </vt:vector>
  </TitlesOfParts>
  <Company>GIZ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Transparenz in der deutschen Entwicklungszusammenarbeit:</dc:title>
  <dc:creator>Ann-Christin Solas</dc:creator>
  <cp:lastModifiedBy>Royaee</cp:lastModifiedBy>
  <cp:revision>282</cp:revision>
  <cp:lastPrinted>2018-02-28T13:45:42Z</cp:lastPrinted>
  <dcterms:created xsi:type="dcterms:W3CDTF">2017-10-30T13:39:58Z</dcterms:created>
  <dcterms:modified xsi:type="dcterms:W3CDTF">2018-02-28T13:46:19Z</dcterms:modified>
</cp:coreProperties>
</file>